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gif"/><Relationship Id="rId3" Type="http://schemas.openxmlformats.org/officeDocument/2006/relationships/image" Target="../media/image27.gif"/><Relationship Id="rId4" Type="http://schemas.openxmlformats.org/officeDocument/2006/relationships/image" Target="../media/image28.gif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Trapped-Ion Bosonic State Preparation via Model-Free Reinforcement Learning</a:t>
            </a:r>
          </a:p>
          <a:p>
            <a:pPr>
              <a:defRPr sz="1600">
                <a:solidFill>
                  <a:srgbClr val="4B5A72"/>
                </a:solidFill>
              </a:defRPr>
            </a:pPr>
            <a:r>
              <a:t>Motivation, method, and dephasing-robust training results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Project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1097280"/>
            <a:ext cx="5120640" cy="3840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900">
                <a:solidFill>
                  <a:srgbClr val="1C2A42"/>
                </a:solidFill>
              </a:defRPr>
            </a:pPr>
            <a:r>
              <a:t>Core question: can RL learn high-fidelity and noise-robust pulses from measurement feedback?</a:t>
            </a:r>
          </a:p>
          <a:p>
            <a:pPr>
              <a:spcAft>
                <a:spcPts val="600"/>
              </a:spcAft>
              <a:defRPr sz="1900">
                <a:solidFill>
                  <a:srgbClr val="1C2A42"/>
                </a:solidFill>
              </a:defRPr>
            </a:pPr>
            <a:r>
              <a:t>Targets: Cat, GKP, and Binomial bosonic states.</a:t>
            </a:r>
          </a:p>
          <a:p>
            <a:pPr>
              <a:spcAft>
                <a:spcPts val="600"/>
              </a:spcAft>
              <a:defRPr sz="1900">
                <a:solidFill>
                  <a:srgbClr val="1C2A42"/>
                </a:solidFill>
              </a:defRPr>
            </a:pPr>
            <a:r>
              <a:t>Today: explain RL loop clearly, then show visual evidence and robust-training outcomes.</a:t>
            </a:r>
          </a:p>
          <a:p>
            <a:pPr>
              <a:spcAft>
                <a:spcPts val="600"/>
              </a:spcAft>
              <a:defRPr sz="1900">
                <a:solidFill>
                  <a:srgbClr val="1C2A42"/>
                </a:solidFill>
              </a:defRPr>
            </a:pPr>
            <a:r>
              <a:t>The presentation focuses on physical interpretation of the optimization workflow.</a:t>
            </a:r>
          </a:p>
        </p:txBody>
      </p:sp>
      <p:pic>
        <p:nvPicPr>
          <p:cNvPr id="6" name="Picture 5" descr="hook_ques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320" y="960120"/>
            <a:ext cx="5715000" cy="32146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" y="5029200"/>
            <a:ext cx="1106424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Main structure: Motivation -&gt; Setup/Method -&gt; RL optimization loop -&gt; Results -&gt; Outlook.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Episode, Epoch, Policy Update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Training workflow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10</a:t>
            </a:r>
          </a:p>
        </p:txBody>
      </p:sp>
      <p:pic>
        <p:nvPicPr>
          <p:cNvPr id="5" name="Picture 4" descr="epoch_time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868680"/>
            <a:ext cx="10424160" cy="58635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Proximal Policy Optimization (PPO)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Policy optimization method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969264"/>
            <a:ext cx="457200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PPO is an on-policy actor-critic method for stable policy iteration.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Each epoch: collect trajectories -&gt; compute advantages with value network -&gt; update actor and critic.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Clipped policy objective constrains update size and prevents destructive policy jumps.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In this project, policy-update count per epoch is a high-impact hyperparameter.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We therefore report policy-update settings explicitly for Cat, GKP, and Binomial targets.</a:t>
            </a:r>
          </a:p>
        </p:txBody>
      </p:sp>
      <p:pic>
        <p:nvPicPr>
          <p:cNvPr id="6" name="Picture 5" descr="ppo_brie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914400"/>
            <a:ext cx="5943600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Why Different States Need Different Hyperparameters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State-dependent optimization behavior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914400"/>
            <a:ext cx="4572000" cy="374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Different target geometries create different optimization difficulty.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GKP needs longer training budget due to lattice-like structure constraints.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Binomial uses stage-wise characteristic sampling to improve stability.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Policy-update count and epoch budget matter more than minor entropy tuning here.</a:t>
            </a:r>
          </a:p>
        </p:txBody>
      </p:sp>
      <p:pic>
        <p:nvPicPr>
          <p:cNvPr id="6" name="Picture 5" descr="hyperparam_compa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868680"/>
            <a:ext cx="6126480" cy="34461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dynamiqs vs QuTiP and GPU Use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Simulation platform choice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13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987552"/>
            <a:ext cx="4572000" cy="374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Main reason for dynamiqs path: better parallel rollout throughput.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RL training repeatedly evaluates many trajectories, so batching matters.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GPU acceleration reduces wall-clock cost for iterative optimization.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Presentation-level message: this improves training practicality, not just implementation detail.</a:t>
            </a:r>
          </a:p>
        </p:txBody>
      </p:sp>
      <p:pic>
        <p:nvPicPr>
          <p:cNvPr id="6" name="Picture 5" descr="dynamics_vs_quti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914400"/>
            <a:ext cx="6126480" cy="34461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Characteristic-Function Reward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Reward definition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14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932688"/>
            <a:ext cx="45720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Reward is computed from sampled characteristic-function points.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This acts like measurement-style feedback and avoids relying on full state information inside the loop.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It also provides visual diagnostics: target vs final characteristic maps are easy to compare.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This is where the RL loop connects directly to physics observables.</a:t>
            </a:r>
          </a:p>
        </p:txBody>
      </p:sp>
      <p:pic>
        <p:nvPicPr>
          <p:cNvPr id="6" name="Picture 5" descr="char_reward_mechanis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914400"/>
            <a:ext cx="6126480" cy="34461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Training Signal Scheduling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Stage-wise training setup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15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960120"/>
            <a:ext cx="4572000" cy="420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Stage 1 uses a focused subset to provide strong initial learning signal.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Stage 2 expands sampled coverage to improve stability and exploration.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Stage 3 uses denser sampling for final high-fidelity refinement.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This schedule is applied consistently across training epochs.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Point-evolution GIFs are shown later in the results section.</a:t>
            </a:r>
          </a:p>
        </p:txBody>
      </p:sp>
      <p:pic>
        <p:nvPicPr>
          <p:cNvPr id="6" name="Picture 5" descr="sampling_strateg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914400"/>
            <a:ext cx="6126480" cy="34461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How to Read Training Outputs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Interpreting result figures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914400"/>
            <a:ext cx="475488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Training curves show whether policy updates are producing consistent improvement.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Characteristic maps show structural agreement between target and final state.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Pulse panels show the learned control structure used to produce the final state.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Dephasing comparison curves show robustness tradeoff under detuning noise.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Together these plots provide a complete per-state result summary.</a:t>
            </a:r>
          </a:p>
        </p:txBody>
      </p:sp>
      <p:pic>
        <p:nvPicPr>
          <p:cNvPr id="6" name="Picture 5" descr="output_reading_gu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914400"/>
            <a:ext cx="6126480" cy="3446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" y="56235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500">
                <a:solidFill>
                  <a:srgbClr val="1C2A42"/>
                </a:solidFill>
              </a:defRPr>
            </a:pPr>
            <a:r>
              <a:t>These figure types are used in the next slides to tell the Cat/GKP/Binomial story consistently.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Cat State Results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Cat target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17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941832"/>
            <a:ext cx="109728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2200">
                <a:solidFill>
                  <a:srgbClr val="1C2A42"/>
                </a:solidFill>
              </a:defRPr>
            </a:pPr>
            <a:r>
              <a:t>Final cat fidelity: 0.995170</a:t>
            </a:r>
          </a:p>
        </p:txBody>
      </p:sp>
      <p:pic>
        <p:nvPicPr>
          <p:cNvPr id="6" name="Picture 5" descr="char_target_vs_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645920"/>
            <a:ext cx="3749039" cy="1499616"/>
          </a:xfrm>
          <a:prstGeom prst="rect">
            <a:avLst/>
          </a:prstGeom>
        </p:spPr>
      </p:pic>
      <p:pic>
        <p:nvPicPr>
          <p:cNvPr id="7" name="Picture 6" descr="training_curv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280" y="1645920"/>
            <a:ext cx="3749039" cy="2142308"/>
          </a:xfrm>
          <a:prstGeom prst="rect">
            <a:avLst/>
          </a:prstGeom>
        </p:spPr>
      </p:pic>
      <p:pic>
        <p:nvPicPr>
          <p:cNvPr id="8" name="Picture 7" descr="pulse_sequenc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0" y="1645920"/>
            <a:ext cx="3749039" cy="22494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5806440"/>
            <a:ext cx="10972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600">
                <a:solidFill>
                  <a:srgbClr val="1C2A42"/>
                </a:solidFill>
              </a:defRPr>
            </a:pPr>
            <a:r>
              <a:t>Left: target vs final characteristic map | Middle: fidelity trend | Right: learned pulse structure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GKP State Results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GKP target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941832"/>
            <a:ext cx="109728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2200">
                <a:solidFill>
                  <a:srgbClr val="1C2A42"/>
                </a:solidFill>
              </a:defRPr>
            </a:pPr>
            <a:r>
              <a:t>Final GKP fidelity: 0.987612</a:t>
            </a:r>
          </a:p>
        </p:txBody>
      </p:sp>
      <p:pic>
        <p:nvPicPr>
          <p:cNvPr id="6" name="Picture 5" descr="char_target_vs_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645920"/>
            <a:ext cx="3749039" cy="1499616"/>
          </a:xfrm>
          <a:prstGeom prst="rect">
            <a:avLst/>
          </a:prstGeom>
        </p:spPr>
      </p:pic>
      <p:pic>
        <p:nvPicPr>
          <p:cNvPr id="7" name="Picture 6" descr="training_curv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280" y="1645920"/>
            <a:ext cx="3749039" cy="2142308"/>
          </a:xfrm>
          <a:prstGeom prst="rect">
            <a:avLst/>
          </a:prstGeom>
        </p:spPr>
      </p:pic>
      <p:pic>
        <p:nvPicPr>
          <p:cNvPr id="8" name="Picture 7" descr="pulse_sequenc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0" y="1645920"/>
            <a:ext cx="3749039" cy="22494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5806440"/>
            <a:ext cx="10972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600">
                <a:solidFill>
                  <a:srgbClr val="1C2A42"/>
                </a:solidFill>
              </a:defRPr>
            </a:pPr>
            <a:r>
              <a:t>GKP requires stronger structural matching, which motivates larger epoch budget.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Binomial Baseline Result (Before Robust Extension)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Binomial nominal checkpoint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19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960120"/>
            <a:ext cx="109728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Baseline checkpoint fidelity: 0.970683 | score: 0.807031 | robust fidelity under sweep: 0.821348.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This baseline motivated the dephasing-robust branch and the subsequent penalty sweeps.</a:t>
            </a:r>
          </a:p>
        </p:txBody>
      </p:sp>
      <p:pic>
        <p:nvPicPr>
          <p:cNvPr id="6" name="Picture 5" descr="char_target_vs_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920240"/>
            <a:ext cx="3749039" cy="1499616"/>
          </a:xfrm>
          <a:prstGeom prst="rect">
            <a:avLst/>
          </a:prstGeom>
        </p:spPr>
      </p:pic>
      <p:pic>
        <p:nvPicPr>
          <p:cNvPr id="7" name="Picture 6" descr="binomial_pre_eval_curv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280" y="1920240"/>
            <a:ext cx="3749039" cy="2386939"/>
          </a:xfrm>
          <a:prstGeom prst="rect">
            <a:avLst/>
          </a:prstGeom>
        </p:spPr>
      </p:pic>
      <p:pic>
        <p:nvPicPr>
          <p:cNvPr id="8" name="Picture 7" descr="dephasing_compar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0" y="1920240"/>
            <a:ext cx="3749039" cy="21423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5806440"/>
            <a:ext cx="109728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600">
                <a:solidFill>
                  <a:srgbClr val="1C2A42"/>
                </a:solidFill>
              </a:defRPr>
            </a:pPr>
            <a:r>
              <a:t>Left: target vs final map | Middle: baseline evaluation trend | Right: baseline dephasing response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Agenda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Report structure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143000"/>
            <a:ext cx="512064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1) Why bosonic state preparation matters (logical qubits, sensing, fundamental physics).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2) What model-free RL is doing in this project and why this is interesting.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3) How optimization works: control parameters -&gt; quantum feedback -&gt; policy update loop.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4) Characteristic-function reward and how sampling points are selected over training.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5) Results for Cat, GKP, and Binomial states (images + GIFs).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6) Dephasing-robust training: quasi-static and stochastic penalty sweeps.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7) Conclusions, open issues, and immediate next steps.</a:t>
            </a:r>
          </a:p>
        </p:txBody>
      </p:sp>
      <p:pic>
        <p:nvPicPr>
          <p:cNvPr id="6" name="Picture 5" descr="agenda_visu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60120"/>
            <a:ext cx="5669280" cy="31889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Characteristic-Point Evolution (GIFs)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Sampling-point evolution across targets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20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914400"/>
            <a:ext cx="109728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2000">
                <a:solidFill>
                  <a:srgbClr val="1C2A42"/>
                </a:solidFill>
              </a:defRPr>
            </a:pPr>
            <a:r>
              <a:t>All targets show staged movement from broad exploration toward informative phase-space regions.</a:t>
            </a:r>
          </a:p>
        </p:txBody>
      </p:sp>
      <p:pic>
        <p:nvPicPr>
          <p:cNvPr id="6" name="Picture 5" descr="characteristic_points_evolution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645920"/>
            <a:ext cx="3794760" cy="3794760"/>
          </a:xfrm>
          <a:prstGeom prst="rect">
            <a:avLst/>
          </a:prstGeom>
        </p:spPr>
      </p:pic>
      <p:pic>
        <p:nvPicPr>
          <p:cNvPr id="7" name="Picture 6" descr="characteristic_points_evolutio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960" y="1645920"/>
            <a:ext cx="3794760" cy="3794760"/>
          </a:xfrm>
          <a:prstGeom prst="rect">
            <a:avLst/>
          </a:prstGeom>
        </p:spPr>
      </p:pic>
      <p:pic>
        <p:nvPicPr>
          <p:cNvPr id="8" name="Picture 7" descr="characteristic_points_evolution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1645920"/>
            <a:ext cx="3794760" cy="37947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6928" y="58521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600">
                <a:solidFill>
                  <a:srgbClr val="1C2A42"/>
                </a:solidFill>
              </a:defRPr>
            </a:pPr>
            <a:r>
              <a:t>Cat                     GKP                     Binomial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Robust-Training Configuration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Dephasing-robust setup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960120"/>
            <a:ext cx="4663440" cy="402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Quasi-static branch: grid detuning samples + gaussian weighting.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Stochastic branch: segment-wise random detuning with gamma_dt scale.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Physical scale alignment enforced: Omega_r=Omega_b=2π×2000 Hz and T_STEP=1e-5 s.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Scale consistency rule: if Omega changes by factor k, T_STEP should change by 1/k.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Duration scaling action is enabled to let optimizer adapt effective pulse duration.</a:t>
            </a:r>
          </a:p>
        </p:txBody>
      </p:sp>
      <p:pic>
        <p:nvPicPr>
          <p:cNvPr id="6" name="Picture 5" descr="robust_mo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914400"/>
            <a:ext cx="585216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Quasi-Static Penalty Sweep (Fine Scan)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Points: p=0.1, 0.2, 0.3, 0.4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932688"/>
            <a:ext cx="4572000" cy="347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Best quasi-static score occurs at p=0.20.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At p=0.20: score=0.956800, f_nom=0.982545, f_rob=0.957291.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This branch currently achieves stronger robust-fidelity average than the stochastic branch.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Mean gain over baseline in dephasing sweep: 0.467.</a:t>
            </a:r>
          </a:p>
        </p:txBody>
      </p:sp>
      <p:pic>
        <p:nvPicPr>
          <p:cNvPr id="6" name="Picture 5" descr="static_penalty_swee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914400"/>
            <a:ext cx="6126480" cy="3684497"/>
          </a:xfrm>
          <a:prstGeom prst="rect">
            <a:avLst/>
          </a:prstGeom>
        </p:spPr>
      </p:pic>
      <p:pic>
        <p:nvPicPr>
          <p:cNvPr id="7" name="Picture 6" descr="char_target_vs_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4526280"/>
            <a:ext cx="2926080" cy="11704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080" y="4754880"/>
            <a:ext cx="4572000" cy="1188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500">
                <a:solidFill>
                  <a:srgbClr val="1C2A42"/>
                </a:solidFill>
              </a:defRPr>
            </a:pPr>
            <a:r>
              <a:t>Static best improves average dephasing robustness while keeping high nominal fidelity.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Stochastic Penalty Sweep (Combined)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Combined points include p=0.1/0.2/0.3/0.5/1.0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23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932688"/>
            <a:ext cx="4572000" cy="347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Best stochastic score in current runs is at p=0.10.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At p=0.10: score=0.890209, f_nom=0.956010, f_rob=0.893108.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Stochastic branch is improving but still behind best quasi-static robust average.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Result suggests noise-model complexity currently needs more tuning/compute budget.</a:t>
            </a:r>
          </a:p>
        </p:txBody>
      </p:sp>
      <p:pic>
        <p:nvPicPr>
          <p:cNvPr id="6" name="Picture 5" descr="stoch_penalty_swee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914400"/>
            <a:ext cx="6126480" cy="3684497"/>
          </a:xfrm>
          <a:prstGeom prst="rect">
            <a:avLst/>
          </a:prstGeom>
        </p:spPr>
      </p:pic>
      <p:pic>
        <p:nvPicPr>
          <p:cNvPr id="7" name="Picture 6" descr="char_target_vs_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4526280"/>
            <a:ext cx="2926080" cy="11704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080" y="4754880"/>
            <a:ext cx="4572000" cy="1188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500">
                <a:solidFill>
                  <a:srgbClr val="1C2A42"/>
                </a:solidFill>
              </a:defRPr>
            </a:pPr>
            <a:r>
              <a:t>Stochastic best currently trails static best but remains a valid path for realistic random-noise training.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Penalty Sweep Comparison Across Modes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All tested p points in static and stochastic branches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24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932688"/>
            <a:ext cx="4663440" cy="3931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This figure aggregates all tested penalty points for both robust-training branches.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Quasi-static and stochastic curves can favor different p regions.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Current best points remain static p=0.20 and stochastic p=0.10.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This is why we do coarse-to-fine sweeps instead of choosing one p value a priori.</a:t>
            </a:r>
          </a:p>
        </p:txBody>
      </p:sp>
      <p:pic>
        <p:nvPicPr>
          <p:cNvPr id="6" name="Picture 5" descr="penalty_mode_compa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0" y="914400"/>
            <a:ext cx="6309360" cy="1963123"/>
          </a:xfrm>
          <a:prstGeom prst="rect">
            <a:avLst/>
          </a:prstGeom>
        </p:spPr>
      </p:pic>
      <p:pic>
        <p:nvPicPr>
          <p:cNvPr id="7" name="Picture 6" descr="binomial_eval_compa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4343400"/>
            <a:ext cx="4023360" cy="24425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32120" y="5349240"/>
            <a:ext cx="612648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500">
                <a:solidFill>
                  <a:srgbClr val="1C2A42"/>
                </a:solidFill>
              </a:defRPr>
            </a:pPr>
            <a:r>
              <a:t>Inset: epoch-wise evaluation trend for best static vs best stochastic run.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Best Quasi-Static Run (p=0.20)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Dephasing robustness comparison against baseline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960120"/>
            <a:ext cx="4572000" cy="402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Score: 0.956800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Nominal fidelity: 0.982545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Robust fidelity: 0.957291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Mean gain vs baseline: 0.467319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Gain at zero detuning: -0.012107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Interpretation: robust improvement is strong across most detuning range, with slight nominal tradeoff.</a:t>
            </a:r>
          </a:p>
        </p:txBody>
      </p:sp>
      <p:pic>
        <p:nvPicPr>
          <p:cNvPr id="6" name="Picture 5" descr="dephasing_compa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1005840"/>
            <a:ext cx="6126480" cy="35008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" y="557784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500">
                <a:solidFill>
                  <a:srgbClr val="1C2A42"/>
                </a:solidFill>
              </a:defRPr>
            </a:pPr>
            <a:r>
              <a:t>Current static best run remains the strongest robust candidate in this project snapshot.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Best Stochastic Run (p=0.10)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Stochastic robust branch 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26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960120"/>
            <a:ext cx="4572000" cy="402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Score: 0.890209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Nominal fidelity: 0.956010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Robust fidelity: 0.893108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Mean gain vs baseline: 0.299136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Gain at zero detuning: -0.038642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Interpretation: robust behavior is improved, but current setting still leaves room to reduce zero-noise gap.</a:t>
            </a:r>
          </a:p>
        </p:txBody>
      </p:sp>
      <p:pic>
        <p:nvPicPr>
          <p:cNvPr id="6" name="Picture 5" descr="dephasing_compa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1005840"/>
            <a:ext cx="6126480" cy="35008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" y="557784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500">
                <a:solidFill>
                  <a:srgbClr val="1C2A42"/>
                </a:solidFill>
              </a:defRPr>
            </a:pPr>
            <a:r>
              <a:t>Stochastic robust training is promising and provides a clear direction for targeted follow-up runs.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Static vs Stochastic: Current Best Comparison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Best-run metric comparison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27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932688"/>
            <a:ext cx="4572000" cy="347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Static best currently has higher robust average and better overall score.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Stochastic best remains valuable because it matches the intended random-noise training formulation.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Difference does not mean stochastic is wrong; it indicates more tuning/compute may be needed.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This comparison guides the next experimental schedule.</a:t>
            </a:r>
          </a:p>
        </p:txBody>
      </p:sp>
      <p:pic>
        <p:nvPicPr>
          <p:cNvPr id="6" name="Picture 5" descr="static_vs_sto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914400"/>
            <a:ext cx="6217920" cy="38217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" y="5257800"/>
            <a:ext cx="109728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500">
                <a:solidFill>
                  <a:srgbClr val="1C2A42"/>
                </a:solidFill>
              </a:defRPr>
            </a:pPr>
            <a:r>
              <a:t>Comparison highlights where stochastic training still needs improvement (especially near zero detuning).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Across Main Targets: Fidelity Snapshot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Cat/GKP and binomial robust candidates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28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932688"/>
            <a:ext cx="109728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Cat and GKP already reach high nominal fidelity; binomial robustness is the main active optimization front.</a:t>
            </a:r>
          </a:p>
        </p:txBody>
      </p:sp>
      <p:pic>
        <p:nvPicPr>
          <p:cNvPr id="6" name="Picture 5" descr="state_dashbo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80" y="1325880"/>
            <a:ext cx="8595360" cy="51370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" y="5806440"/>
            <a:ext cx="10515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500">
                <a:solidFill>
                  <a:srgbClr val="1C2A42"/>
                </a:solidFill>
              </a:defRPr>
            </a:pPr>
            <a:r>
              <a:t>Cat and GKP are high-fidelity nominal targets; binomial is the primary robust-training benchmark.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What We Learned So Far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Current conclusions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29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051560"/>
            <a:ext cx="630936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Model-free RL can produce high-quality control pulses for multiple bosonic targets.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Characteristic-function reward plus staged point sampling is practical and interpretable.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Policy-update count and state-specific training budget strongly influence convergence quality.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Quasi-static robust branch currently outperforms stochastic branch on average robust metrics.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Stochastic branch is still meaningful and likely benefits from further targeted hyperparameter tuning.</a:t>
            </a:r>
          </a:p>
        </p:txBody>
      </p:sp>
      <p:pic>
        <p:nvPicPr>
          <p:cNvPr id="6" name="Picture 5" descr="binomial_progres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417320"/>
            <a:ext cx="4572000" cy="28516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Why This Problem Matters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Motivation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1024128"/>
            <a:ext cx="484632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900">
                <a:solidFill>
                  <a:srgbClr val="1C2A42"/>
                </a:solidFill>
              </a:defRPr>
            </a:pPr>
            <a:r>
              <a:t>Preparing non-classical bosonic states is a foundational control task.</a:t>
            </a:r>
          </a:p>
          <a:p>
            <a:pPr>
              <a:spcAft>
                <a:spcPts val="600"/>
              </a:spcAft>
              <a:defRPr sz="1900">
                <a:solidFill>
                  <a:srgbClr val="1C2A42"/>
                </a:solidFill>
              </a:defRPr>
            </a:pPr>
            <a:r>
              <a:t>Better state preparation supports encoded qubits and practical logical operations.</a:t>
            </a:r>
          </a:p>
          <a:p>
            <a:pPr>
              <a:spcAft>
                <a:spcPts val="600"/>
              </a:spcAft>
              <a:defRPr sz="1900">
                <a:solidFill>
                  <a:srgbClr val="1C2A42"/>
                </a:solidFill>
              </a:defRPr>
            </a:pPr>
            <a:r>
              <a:t>The same control ideas are relevant for sensing and broader quantum-state engineering.</a:t>
            </a:r>
          </a:p>
          <a:p>
            <a:pPr>
              <a:spcAft>
                <a:spcPts val="600"/>
              </a:spcAft>
              <a:defRPr sz="1900">
                <a:solidFill>
                  <a:srgbClr val="1C2A42"/>
                </a:solidFill>
              </a:defRPr>
            </a:pPr>
            <a:r>
              <a:t>If we can automate pulse search with RL, we can scale exploration faster than manual tuning.</a:t>
            </a:r>
          </a:p>
        </p:txBody>
      </p:sp>
      <p:pic>
        <p:nvPicPr>
          <p:cNvPr id="6" name="Picture 5" descr="applications_motiv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914400"/>
            <a:ext cx="5897880" cy="33175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" y="5486400"/>
            <a:ext cx="109728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600">
                <a:solidFill>
                  <a:srgbClr val="1C2A42"/>
                </a:solidFill>
              </a:defRPr>
            </a:pPr>
            <a:r>
              <a:t>Motivation links directly to encoded bosonic qubits, sensing relevance, and control of non-classical dynamics.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Immediate Next Steps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Outlook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30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051560"/>
            <a:ext cx="640080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Refine stochastic branch near p≈0.1 with controlled extra compute budget.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Tune duration-related penalties to reduce zero-detuning nominal gap.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Continue improving GKP with targeted long-horizon training settings.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Prepare final speaking script with concept-first explanation and image-led storytelling.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Keep citations tied to discussed content (Sivak PRX, Matsos PRL, related trapped-ion work).</a:t>
            </a:r>
          </a:p>
        </p:txBody>
      </p:sp>
      <p:pic>
        <p:nvPicPr>
          <p:cNvPr id="6" name="Picture 5" descr="next_steps_pl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0" y="1234440"/>
            <a:ext cx="4480560" cy="25203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Conclusion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31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097280"/>
            <a:ext cx="6400800" cy="420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This project demonstrates a clear and explainable RL control workflow for bosonic state preparation.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The method works across Cat/GKP/Binomial targets and supports robust-training extensions.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Current robust best points: quasi-static p=0.20, stochastic p=0.10.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The report now presents a complete story: motivation -&gt; method -&gt; results -&gt; outlook.</a:t>
            </a:r>
          </a:p>
        </p:txBody>
      </p:sp>
      <p:pic>
        <p:nvPicPr>
          <p:cNvPr id="6" name="Picture 5" descr="conclusion_summa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0" y="1234440"/>
            <a:ext cx="4480560" cy="25203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Only references cited in talk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32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1097280"/>
            <a:ext cx="640080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D. Gottesman, A. Kitaev, J. Preskill, Phys. Rev. A 64, 012310 (2001).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V. V. Sivak et al., Model-Free Quantum Control with Reinforcement Learning, Phys. Rev. X 12, 011059 (2022).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V. G. Matsos et al., Robust and Deterministic Preparation of Bosonic Logical States in a Trapped Ion, Phys. Rev. Lett. 133, 050602 (2024).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Internal trapped-ion RL project outputs and dephasing-robust sweep logs (2026).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Sydney Nano / Quantum Control Lab discussions and meeting guidance.</a:t>
            </a:r>
          </a:p>
        </p:txBody>
      </p:sp>
      <p:pic>
        <p:nvPicPr>
          <p:cNvPr id="6" name="Picture 5" descr="reference_sco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0" y="1234440"/>
            <a:ext cx="4480560" cy="25203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Appendix: Presentation Flow Checklist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Appendix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33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097280"/>
            <a:ext cx="557784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Define episode, epoch, and policy update before showing any result plots.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When showing GIFs, explain that point concentration indicates increased sampling focus.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For robust sweeps, report score, nominal fidelity, robust fidelity, and zero-detuning behavior.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Separate method validity from current performance limits when discussing stochastic results.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Finish with one clear impact statement and immediate follow-up plan.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1417320"/>
            <a:ext cx="484632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600">
                <a:solidFill>
                  <a:srgbClr val="1C2A42"/>
                </a:solidFill>
              </a:defRPr>
            </a:pPr>
            <a:r>
              <a:t>Suggested transition cues:</a:t>
            </a:r>
          </a:p>
          <a:p>
            <a:pPr>
              <a:spcAft>
                <a:spcPts val="600"/>
              </a:spcAft>
              <a:defRPr sz="1600">
                <a:solidFill>
                  <a:srgbClr val="1C2A42"/>
                </a:solidFill>
              </a:defRPr>
            </a:pPr>
            <a:r>
              <a:t>Motivation -&gt; 'what problem is worth solving and why now?'</a:t>
            </a:r>
          </a:p>
          <a:p>
            <a:pPr>
              <a:spcAft>
                <a:spcPts val="600"/>
              </a:spcAft>
              <a:defRPr sz="1600">
                <a:solidFill>
                  <a:srgbClr val="1C2A42"/>
                </a:solidFill>
              </a:defRPr>
            </a:pPr>
            <a:r>
              <a:t>Method -&gt; 'how the RL loop changes pulse parameters over epochs'</a:t>
            </a:r>
          </a:p>
          <a:p>
            <a:pPr>
              <a:spcAft>
                <a:spcPts val="600"/>
              </a:spcAft>
              <a:defRPr sz="1600">
                <a:solidFill>
                  <a:srgbClr val="1C2A42"/>
                </a:solidFill>
              </a:defRPr>
            </a:pPr>
            <a:r>
              <a:t>Results -&gt; 'what the plots/GIFs prove and what remains open'</a:t>
            </a:r>
          </a:p>
          <a:p>
            <a:pPr>
              <a:spcAft>
                <a:spcPts val="600"/>
              </a:spcAft>
              <a:defRPr sz="1600">
                <a:solidFill>
                  <a:srgbClr val="1C2A42"/>
                </a:solidFill>
              </a:defRPr>
            </a:pPr>
            <a:r>
              <a:t>Outlook -&gt; 'specific next runs and expected impact'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Bosonic Encoding Intuition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Conceptual setup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1005840"/>
            <a:ext cx="4754880" cy="420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900">
                <a:solidFill>
                  <a:srgbClr val="1C2A42"/>
                </a:solidFill>
              </a:defRPr>
            </a:pPr>
            <a:r>
              <a:t>Conventional route: many physical qubits are combined for protection.</a:t>
            </a:r>
          </a:p>
          <a:p>
            <a:pPr>
              <a:spcAft>
                <a:spcPts val="600"/>
              </a:spcAft>
              <a:defRPr sz="1900">
                <a:solidFill>
                  <a:srgbClr val="1C2A42"/>
                </a:solidFill>
              </a:defRPr>
            </a:pPr>
            <a:r>
              <a:t>Bosonic route: one oscillator mode provides a richer controllable state space.</a:t>
            </a:r>
          </a:p>
          <a:p>
            <a:pPr>
              <a:spcAft>
                <a:spcPts val="600"/>
              </a:spcAft>
              <a:defRPr sz="1900">
                <a:solidFill>
                  <a:srgbClr val="1C2A42"/>
                </a:solidFill>
              </a:defRPr>
            </a:pPr>
            <a:r>
              <a:t>This project focuses on preparing bosonic target states with high accuracy and stability.</a:t>
            </a:r>
          </a:p>
          <a:p>
            <a:pPr>
              <a:spcAft>
                <a:spcPts val="600"/>
              </a:spcAft>
              <a:defRPr sz="1900">
                <a:solidFill>
                  <a:srgbClr val="1C2A42"/>
                </a:solidFill>
              </a:defRPr>
            </a:pPr>
            <a:r>
              <a:t>Motivation organization follows Sivak (RL control) and bosonic-code context from group discussions.</a:t>
            </a:r>
          </a:p>
        </p:txBody>
      </p:sp>
      <p:pic>
        <p:nvPicPr>
          <p:cNvPr id="6" name="Picture 5" descr="motivation_encod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0" y="914400"/>
            <a:ext cx="6035040" cy="3394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" y="5440680"/>
            <a:ext cx="109728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600">
                <a:solidFill>
                  <a:srgbClr val="1C2A42"/>
                </a:solidFill>
              </a:defRPr>
            </a:pPr>
            <a:r>
              <a:t>This motivates focusing on pulse optimization for bosonic target-state preparation.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Why Model-Free RL Here?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Method motivation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097280"/>
            <a:ext cx="640080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We want an optimizer that can learn directly from measured feedback signals.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Model-free RL does not require an analytic gradient of the full physical system.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The policy can iteratively improve by comparing outcomes from many trajectories.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This is a natural fit for closed-loop control where reward is computed from observables.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In short: RL acts as an adaptive pulse-search strategy under realistic feedback constraints.</a:t>
            </a:r>
          </a:p>
        </p:txBody>
      </p:sp>
      <p:pic>
        <p:nvPicPr>
          <p:cNvPr id="6" name="Picture 5" descr="rl_loop_measurement_feedb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040" y="1234440"/>
            <a:ext cx="4526280" cy="25460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Related Works and Positioning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Context and contribution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1005840"/>
            <a:ext cx="4663440" cy="402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Sivak et al. (PRX 2022): model-free RL can optimize quantum control directly from feedback.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Matsos et al. (PRL 2024): robust and deterministic trapped-ion bosonic-state preparation was demonstrated experimentally.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This project: apply and explain an RL workflow for trapped-ion Cat/GKP/Binomial preparation,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including dephasing-robust static and stochastic training branches.</a:t>
            </a:r>
          </a:p>
        </p:txBody>
      </p:sp>
      <p:pic>
        <p:nvPicPr>
          <p:cNvPr id="6" name="Picture 5" descr="literature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914400"/>
            <a:ext cx="6035040" cy="33947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Project Scope in One Slide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Project scope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051560"/>
            <a:ext cx="6217920" cy="4389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State families covered: Cat, GKP, and Binomial.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Optimization style: model-free RL with PPO policy updates.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Reward style: characteristic-function agreement, not full-state tomography in loop.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Robustness: dephasing-aware training with quasi-static and stochastic noise branches.</a:t>
            </a:r>
          </a:p>
          <a:p>
            <a:pPr>
              <a:spcAft>
                <a:spcPts val="600"/>
              </a:spcAft>
              <a:defRPr sz="1800">
                <a:solidFill>
                  <a:srgbClr val="1C2A42"/>
                </a:solidFill>
              </a:defRPr>
            </a:pPr>
            <a:r>
              <a:t>Compute path: dynamiqs/JAX simulation with GPU acceleration and parallel rollout strategy.</a:t>
            </a:r>
          </a:p>
        </p:txBody>
      </p:sp>
      <p:pic>
        <p:nvPicPr>
          <p:cNvPr id="6" name="Picture 5" descr="state_family_over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0" y="1325880"/>
            <a:ext cx="4663440" cy="26231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How the RL Control Loop Works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Optimization loop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932688"/>
            <a:ext cx="4937760" cy="356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The policy proposes pulse parameters for each trajectory.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The simulator executes the pulse sequence and returns trajectory-level measurement reward.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Reward is derived from characteristic-function mismatch at sampled points.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PPO applies repeated policy updates, then the improved policy generates the next epoch.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This is an iterative policy-improvement loop under measurement-style feedback.</a:t>
            </a:r>
          </a:p>
        </p:txBody>
      </p:sp>
      <p:pic>
        <p:nvPicPr>
          <p:cNvPr id="6" name="Picture 5" descr="rl_loo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80" y="914400"/>
            <a:ext cx="5806440" cy="32661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" y="4892040"/>
            <a:ext cx="109728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600">
                <a:solidFill>
                  <a:srgbClr val="1C2A42"/>
                </a:solidFill>
              </a:defRPr>
            </a:pPr>
            <a:r>
              <a:t>Loop interpretation: the control policy is updated from rollout returns, not from analytical gradients of the physics model.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" y="91440"/>
            <a:ext cx="11247120" cy="868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42139"/>
                </a:solidFill>
              </a:defRPr>
            </a:pPr>
            <a:r>
              <a:t>Agent Inputs, Outputs, and Update Type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" y="6492240"/>
            <a:ext cx="9875520" cy="2377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>
                <a:solidFill>
                  <a:srgbClr val="5F6E87"/>
                </a:solidFill>
              </a:defRPr>
            </a:pPr>
            <a:r>
              <a:t>What is optimized each epoch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60" y="6473952"/>
            <a:ext cx="82296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100" b="1">
                <a:solidFill>
                  <a:srgbClr val="5F6E87"/>
                </a:solidFill>
              </a:defRPr>
            </a:pPr>
            <a:r>
              <a:t>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960120"/>
            <a:ext cx="4663440" cy="429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Policy input: clock/step context and constant channel from the environment interface.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Policy output: segmented pulse parameters (phi_r, phi_b, optional amplitudes, duration_scale).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Client computes reward after full trajectory execution and sends scalar returns.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Update type: policy iteration (actor + value update via PPO), not tabular value iteration.</a:t>
            </a:r>
          </a:p>
          <a:p>
            <a:pPr>
              <a:spcAft>
                <a:spcPts val="600"/>
              </a:spcAft>
              <a:defRPr sz="1700">
                <a:solidFill>
                  <a:srgbClr val="1C2A42"/>
                </a:solidFill>
              </a:defRPr>
            </a:pPr>
            <a:r>
              <a:t>This distinction matters when explaining why PPO is used in this continuous-control setting.</a:t>
            </a:r>
          </a:p>
        </p:txBody>
      </p:sp>
      <p:pic>
        <p:nvPicPr>
          <p:cNvPr id="6" name="Picture 5" descr="agent_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914400"/>
            <a:ext cx="6126480" cy="34461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